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59" r:id="rId9"/>
    <p:sldId id="260" r:id="rId10"/>
    <p:sldId id="280" r:id="rId11"/>
    <p:sldId id="266" r:id="rId12"/>
    <p:sldId id="267" r:id="rId13"/>
    <p:sldId id="268" r:id="rId14"/>
    <p:sldId id="271" r:id="rId15"/>
    <p:sldId id="279" r:id="rId16"/>
    <p:sldId id="272" r:id="rId17"/>
    <p:sldId id="277" r:id="rId18"/>
    <p:sldId id="273" r:id="rId19"/>
    <p:sldId id="278" r:id="rId20"/>
    <p:sldId id="275" r:id="rId21"/>
    <p:sldId id="274" r:id="rId22"/>
    <p:sldId id="270" r:id="rId23"/>
    <p:sldId id="276" r:id="rId24"/>
    <p:sldId id="281" r:id="rId25"/>
    <p:sldId id="282" r:id="rId26"/>
    <p:sldId id="283" r:id="rId27"/>
    <p:sldId id="290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8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6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8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0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1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7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3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B557-B6BC-48ED-BF56-6E3F064E82E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EF0D-998F-4D9F-B59A-2459B903A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990600"/>
            <a:ext cx="8229600" cy="2209800"/>
          </a:xfrm>
        </p:spPr>
        <p:txBody>
          <a:bodyPr/>
          <a:lstStyle/>
          <a:p>
            <a:pPr algn="r" eaLnBrk="1" hangingPunct="1"/>
            <a:r>
              <a:rPr lang="en-US" altLang="en-US" sz="4600" b="1" smtClean="0">
                <a:latin typeface="Tahoma" panose="020B0604030504040204" pitchFamily="34" charset="0"/>
              </a:rPr>
              <a:t>Design and Analysis of Algorithms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867400" y="4191000"/>
            <a:ext cx="6019800" cy="1143000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sz="2800" b="1" dirty="0" smtClean="0">
                <a:solidFill>
                  <a:srgbClr val="000099"/>
                </a:solidFill>
              </a:rPr>
              <a:t>Lectures Week 7 &amp; 8</a:t>
            </a:r>
          </a:p>
        </p:txBody>
      </p:sp>
    </p:spTree>
    <p:extLst>
      <p:ext uri="{BB962C8B-B14F-4D97-AF65-F5344CB8AC3E}">
        <p14:creationId xmlns:p14="http://schemas.microsoft.com/office/powerpoint/2010/main" val="3173752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" y="223804"/>
            <a:ext cx="1103811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Lost Key Encryption Challenge (Information Security - Cryptography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💡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secret agent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to decrypt a classified message but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decryption key is missing!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key is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4-digit number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digit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sum of the last two digits.</a:t>
            </a:r>
            <a:b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digit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double the third digit.</a:t>
            </a:r>
            <a:b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digit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half of the last digit.</a:t>
            </a:r>
            <a:b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4The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all digits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Challenge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4-digit decryption key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reasoning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algebra to find the digits step-by-step.</a:t>
            </a:r>
          </a:p>
        </p:txBody>
      </p:sp>
    </p:spTree>
    <p:extLst>
      <p:ext uri="{BB962C8B-B14F-4D97-AF65-F5344CB8AC3E}">
        <p14:creationId xmlns:p14="http://schemas.microsoft.com/office/powerpoint/2010/main" val="299107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Decrease and Conquer Algorithms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Solve by reducing the problem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each step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Decrease by a Constant Factor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Reduce the problem size by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fraction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each step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Variable-Size Decrease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Reduce the problem size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varying amounts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318002"/>
            <a:ext cx="1089224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 we use?</a:t>
            </a:r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b="1" dirty="0"/>
              <a:t>Decrease and Conquer</a:t>
            </a:r>
            <a:r>
              <a:rPr lang="en-US" sz="2400" dirty="0"/>
              <a:t> technique is used because it </a:t>
            </a:r>
            <a:r>
              <a:rPr lang="en-US" sz="2400" b="1" dirty="0"/>
              <a:t>simplifies complex problems</a:t>
            </a:r>
            <a:r>
              <a:rPr lang="en-US" sz="2400" dirty="0"/>
              <a:t> by breaking them down into smaller, manageable parts. This makes solving problems </a:t>
            </a:r>
            <a:r>
              <a:rPr lang="en-US" sz="2400" b="1" dirty="0"/>
              <a:t>faster, more efficient, and easier to implement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19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5481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Key Reasons to Use Decrease and Conquer Algorithms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7614"/>
            <a:ext cx="10515600" cy="4692740"/>
          </a:xfrm>
        </p:spPr>
        <p:txBody>
          <a:bodyPr>
            <a:normAutofit lnSpcReduction="10000"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Improves 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problem size in each step makes algorithms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brute force methods.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 (O(log n))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much faster than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Search (O(n))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Simplicity in Problem Solving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down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step by step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instead of handling everything at once.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builds a sorted list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element at a time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easy to understand.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098"/>
          </a:xfrm>
        </p:spPr>
        <p:txBody>
          <a:bodyPr/>
          <a:lstStyle/>
          <a:p>
            <a:r>
              <a:rPr lang="en-US" dirty="0" smtClean="0"/>
              <a:t>Con..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3224"/>
            <a:ext cx="10515600" cy="489857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Less Memory (Space-Efficient)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Decrease and Conquer algorithms use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extra memory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Divide and Conquer.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sorts in-place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 extra space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Merge Sort needs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 extra space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 problems that reduce naturally in steps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efficient than brute force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less memory than Divide and Conquer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always the most optimal approach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still be inefficient for large datasets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5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48639" y="271971"/>
            <a:ext cx="10776857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Examples of Decrease and Conquer Algorithms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 (Decrease by One)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array is sorted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element at a time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placing it in the correct 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step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the unsorted portion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element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 "Decrease by One"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Unsorted Array: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[5, 3, 8, 2]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1️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 with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(already sorted).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2️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[3, 5]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3️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[3, 5, 8]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Insert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[2, 3, 5, 8]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(Sorted ✅)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Case: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O(n) (Already sorted)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Worst Case: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O(n^2) (Reverse sorted)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6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966" t="27053" r="15932" b="38482"/>
          <a:stretch/>
        </p:blipFill>
        <p:spPr>
          <a:xfrm>
            <a:off x="783771" y="705395"/>
            <a:ext cx="10437223" cy="50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8822" y="485227"/>
            <a:ext cx="1038497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by a Constant Factor Algorithm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size is reduced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 constant fraction (e.g., half) in each step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than Decrease by One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Binary Search (Divides Problem by 2 in Each Step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list, Binary Search finds an element by checking the middle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eliminating half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time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356" t="24553" r="34907" b="45268"/>
          <a:stretch/>
        </p:blipFill>
        <p:spPr>
          <a:xfrm>
            <a:off x="470262" y="3200400"/>
            <a:ext cx="8072847" cy="30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7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862" t="26339" r="15228" b="26161"/>
          <a:stretch/>
        </p:blipFill>
        <p:spPr>
          <a:xfrm>
            <a:off x="744583" y="470261"/>
            <a:ext cx="10750731" cy="5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5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742" y="323280"/>
            <a:ext cx="1077250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Variable-Size Decrease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✅ </a:t>
            </a:r>
            <a:r>
              <a:rPr lang="en-US" b="1" dirty="0"/>
              <a:t>Definition: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problem is reduced by </a:t>
            </a:r>
            <a:r>
              <a:rPr lang="en-US" b="1" dirty="0"/>
              <a:t>different amounts</a:t>
            </a:r>
            <a:r>
              <a:rPr lang="en-US" dirty="0"/>
              <a:t> in each step (not a fixed number or fraction</a:t>
            </a:r>
            <a:r>
              <a:rPr lang="en-US" dirty="0" smtClean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✅ </a:t>
            </a:r>
            <a:r>
              <a:rPr lang="en-US" b="1" dirty="0"/>
              <a:t>Example: Interpolation Search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Works like Binary Search but </a:t>
            </a:r>
            <a:r>
              <a:rPr lang="en-US" b="1" dirty="0"/>
              <a:t>jumps</a:t>
            </a:r>
            <a:r>
              <a:rPr lang="en-US" dirty="0"/>
              <a:t> based on data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efficient when data is </a:t>
            </a:r>
            <a:r>
              <a:rPr lang="en-US" b="1" dirty="0"/>
              <a:t>uniformly distributed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456" t="31517" r="26674" b="37054"/>
          <a:stretch/>
        </p:blipFill>
        <p:spPr>
          <a:xfrm>
            <a:off x="500742" y="3093269"/>
            <a:ext cx="7859487" cy="29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66" t="25982" r="20851" b="27411"/>
          <a:stretch/>
        </p:blipFill>
        <p:spPr>
          <a:xfrm>
            <a:off x="1371600" y="692332"/>
            <a:ext cx="8961120" cy="53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9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 smtClean="0"/>
              <a:t>Brute Force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578" y="1825625"/>
            <a:ext cx="8281852" cy="4351338"/>
          </a:xfrm>
        </p:spPr>
        <p:txBody>
          <a:bodyPr/>
          <a:lstStyle/>
          <a:p>
            <a:r>
              <a:rPr lang="en-US" b="1" dirty="0" smtClean="0"/>
              <a:t>Definition:</a:t>
            </a:r>
            <a:r>
              <a:rPr lang="en-US" dirty="0" smtClean="0"/>
              <a:t> A brute force algorithm tries all possible solutions until it finds the correct one.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Problem Concept:</a:t>
            </a:r>
            <a:r>
              <a:rPr lang="en-US" dirty="0" smtClean="0"/>
              <a:t> It is slow because it checks every option, even when a better method exists.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Example:</a:t>
            </a:r>
            <a:r>
              <a:rPr lang="en-US" dirty="0" smtClean="0"/>
              <a:t> </a:t>
            </a:r>
            <a:r>
              <a:rPr lang="en-US" sz="2400" dirty="0" smtClean="0"/>
              <a:t>Trying every possible password in a </a:t>
            </a:r>
            <a:r>
              <a:rPr lang="en-US" sz="2400" b="1" dirty="0" smtClean="0"/>
              <a:t>password hack attempt</a:t>
            </a:r>
            <a:r>
              <a:rPr lang="en-US" sz="2400" dirty="0" smtClean="0"/>
              <a:t>. If the password is "1234", the algorithm checks "0000", "0001", "0002", ..., until "1234" is found.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877" t="22768" r="34405" b="39018"/>
          <a:stretch/>
        </p:blipFill>
        <p:spPr>
          <a:xfrm>
            <a:off x="8686800" y="1825625"/>
            <a:ext cx="3344091" cy="3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62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5577" y="620881"/>
            <a:ext cx="10659292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Modeling &amp; Simple Pseudocode for Decrease and </a:t>
            </a:r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Conquer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Mathematical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form of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and Conquer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expressed as: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T(n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)=T(n−k)+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f(n)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problem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the amount by which the problem size is reduced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f(n)=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additional work done at each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Insertion Sort: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T(n)=T(n−1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)+O(n)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Search: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T(n)=T(n/2)+O(1)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7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86" y="495444"/>
            <a:ext cx="51990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INSERTION_SORT(A, n):</a:t>
            </a:r>
          </a:p>
          <a:p>
            <a:r>
              <a:rPr lang="en-US" dirty="0"/>
              <a:t>    if n ≤ 1:  </a:t>
            </a:r>
          </a:p>
          <a:p>
            <a:r>
              <a:rPr lang="en-US" dirty="0"/>
              <a:t>        return  # Base case (1 element is already sorted)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INSERTION_SORT(A, n-1)  # Sort first n-1 elements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key = A[n]  </a:t>
            </a:r>
            <a:r>
              <a:rPr lang="en-US" dirty="0" smtClean="0"/>
              <a:t>   # </a:t>
            </a:r>
            <a:r>
              <a:rPr lang="en-US" dirty="0"/>
              <a:t>Take the nth element</a:t>
            </a:r>
          </a:p>
          <a:p>
            <a:r>
              <a:rPr lang="en-US" dirty="0"/>
              <a:t>    j = n - 1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while j &gt;= 0 and A[j] &gt; key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        A[j+1] = A[j]  </a:t>
            </a:r>
            <a:r>
              <a:rPr lang="en-US" dirty="0" smtClean="0"/>
              <a:t>    # </a:t>
            </a:r>
            <a:r>
              <a:rPr lang="en-US" dirty="0"/>
              <a:t>Shift elements</a:t>
            </a:r>
          </a:p>
          <a:p>
            <a:r>
              <a:rPr lang="en-US" dirty="0"/>
              <a:t>        j = j - 1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A[j+1] = key  # Place key in the right position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100353" y="495444"/>
            <a:ext cx="59174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BINARY_SEARCH(A, left, right, target):</a:t>
            </a:r>
          </a:p>
          <a:p>
            <a:r>
              <a:rPr lang="en-US" dirty="0"/>
              <a:t>    if left &gt; right:</a:t>
            </a:r>
          </a:p>
          <a:p>
            <a:r>
              <a:rPr lang="en-US" dirty="0"/>
              <a:t>        return -1  # Element not found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mid = (left + right) / 2  # Find middle element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if A[mid] == target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        return mid  # Found!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if A[mid] &gt; target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        return BINARY_SEARCH(A, left, mid - 1, target)  </a:t>
            </a:r>
            <a:r>
              <a:rPr lang="en-US" sz="800" dirty="0"/>
              <a:t># Search left half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BINARY_SEARCH(A, mid + 1, right, target</a:t>
            </a:r>
            <a:r>
              <a:rPr lang="en-US" sz="800" dirty="0"/>
              <a:t>)  # Search right half</a:t>
            </a:r>
          </a:p>
        </p:txBody>
      </p:sp>
    </p:spTree>
    <p:extLst>
      <p:ext uri="{BB962C8B-B14F-4D97-AF65-F5344CB8AC3E}">
        <p14:creationId xmlns:p14="http://schemas.microsoft.com/office/powerpoint/2010/main" val="69405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120748"/>
              </p:ext>
            </p:extLst>
          </p:nvPr>
        </p:nvGraphicFramePr>
        <p:xfrm>
          <a:off x="779030" y="623841"/>
          <a:ext cx="10311335" cy="5358949"/>
        </p:xfrm>
        <a:graphic>
          <a:graphicData uri="http://schemas.openxmlformats.org/drawingml/2006/table">
            <a:tbl>
              <a:tblPr/>
              <a:tblGrid>
                <a:gridCol w="2346684">
                  <a:extLst>
                    <a:ext uri="{9D8B030D-6E8A-4147-A177-3AD203B41FA5}">
                      <a16:colId xmlns:a16="http://schemas.microsoft.com/office/drawing/2014/main" val="2730775673"/>
                    </a:ext>
                  </a:extLst>
                </a:gridCol>
                <a:gridCol w="4527539">
                  <a:extLst>
                    <a:ext uri="{9D8B030D-6E8A-4147-A177-3AD203B41FA5}">
                      <a16:colId xmlns:a16="http://schemas.microsoft.com/office/drawing/2014/main" val="747647045"/>
                    </a:ext>
                  </a:extLst>
                </a:gridCol>
                <a:gridCol w="3437112">
                  <a:extLst>
                    <a:ext uri="{9D8B030D-6E8A-4147-A177-3AD203B41FA5}">
                      <a16:colId xmlns:a16="http://schemas.microsoft.com/office/drawing/2014/main" val="275339018"/>
                    </a:ext>
                  </a:extLst>
                </a:gridCol>
              </a:tblGrid>
              <a:tr h="722208">
                <a:tc>
                  <a:txBody>
                    <a:bodyPr/>
                    <a:lstStyle/>
                    <a:p>
                      <a:r>
                        <a:rPr lang="en-US" sz="1500" b="1"/>
                        <a:t>Aspect</a:t>
                      </a:r>
                      <a:endParaRPr lang="en-US" sz="15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Advantages</a:t>
                      </a:r>
                      <a:endParaRPr lang="en-US" sz="15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Disadvantages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94813"/>
                  </a:ext>
                </a:extLst>
              </a:tr>
              <a:tr h="874857">
                <a:tc>
                  <a:txBody>
                    <a:bodyPr/>
                    <a:lstStyle/>
                    <a:p>
                      <a:r>
                        <a:rPr lang="en-US" sz="1500" b="1" dirty="0"/>
                        <a:t>Efficiency</a:t>
                      </a:r>
                      <a:endParaRPr lang="en-US" sz="1500" dirty="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Faster than brute-force methods (e.g., Binary Search is O(log n) vs. Linear Search O(n))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Some algorithms (e.g., Insertion Sort) are still </a:t>
                      </a:r>
                      <a:r>
                        <a:rPr lang="en-US" sz="1500" b="1"/>
                        <a:t>slow</a:t>
                      </a:r>
                      <a:r>
                        <a:rPr lang="en-US" sz="1500"/>
                        <a:t> for large datasets (O(n²) in worst cases)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557622"/>
                  </a:ext>
                </a:extLst>
              </a:tr>
              <a:tr h="874857">
                <a:tc>
                  <a:txBody>
                    <a:bodyPr/>
                    <a:lstStyle/>
                    <a:p>
                      <a:r>
                        <a:rPr lang="en-US" sz="1500" b="1"/>
                        <a:t>Memory Usage</a:t>
                      </a:r>
                      <a:endParaRPr lang="en-US" sz="15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Uses </a:t>
                      </a:r>
                      <a:r>
                        <a:rPr lang="en-US" sz="1500" b="1"/>
                        <a:t>less extra memory</a:t>
                      </a:r>
                      <a:r>
                        <a:rPr lang="en-US" sz="1500"/>
                        <a:t> than Divide and Conquer (e.g., Insertion Sort uses O(1) space)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Some problems require </a:t>
                      </a:r>
                      <a:r>
                        <a:rPr lang="en-US" sz="1500" b="1"/>
                        <a:t>extra memory for recursion</a:t>
                      </a:r>
                      <a:r>
                        <a:rPr lang="en-US" sz="1500"/>
                        <a:t> (e.g., recursive Binary Search)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906109"/>
                  </a:ext>
                </a:extLst>
              </a:tr>
              <a:tr h="874857">
                <a:tc>
                  <a:txBody>
                    <a:bodyPr/>
                    <a:lstStyle/>
                    <a:p>
                      <a:r>
                        <a:rPr lang="en-US" sz="1500" b="1"/>
                        <a:t>Simplicity</a:t>
                      </a:r>
                      <a:endParaRPr lang="en-US" sz="15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Easier to understand and implement than Divide and Conquer algorithms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Not always the </a:t>
                      </a:r>
                      <a:r>
                        <a:rPr lang="en-US" sz="1500" b="1"/>
                        <a:t>most optimal approach</a:t>
                      </a:r>
                      <a:r>
                        <a:rPr lang="en-US" sz="1500"/>
                        <a:t> (e.g., Merge Sort is better than Insertion Sort for large arrays)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323411"/>
                  </a:ext>
                </a:extLst>
              </a:tr>
              <a:tr h="874857">
                <a:tc>
                  <a:txBody>
                    <a:bodyPr/>
                    <a:lstStyle/>
                    <a:p>
                      <a:r>
                        <a:rPr lang="en-US" sz="1500" b="1"/>
                        <a:t>Problem Suitability</a:t>
                      </a:r>
                      <a:endParaRPr lang="en-US" sz="15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Works well for problems that naturally reduce step by step (e.g., Binary Search, Topological Sorting)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Some problems require </a:t>
                      </a:r>
                      <a:r>
                        <a:rPr lang="en-US" sz="1500" b="1"/>
                        <a:t>global</a:t>
                      </a:r>
                      <a:r>
                        <a:rPr lang="en-US" sz="1500"/>
                        <a:t> processing instead of step-by-step reduction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02187"/>
                  </a:ext>
                </a:extLst>
              </a:tr>
              <a:tr h="1137313">
                <a:tc>
                  <a:txBody>
                    <a:bodyPr/>
                    <a:lstStyle/>
                    <a:p>
                      <a:r>
                        <a:rPr lang="en-US" sz="1500" b="1"/>
                        <a:t>Real-World Applications</a:t>
                      </a:r>
                      <a:endParaRPr lang="en-US" sz="15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Used in searching (Binary Search), sorting (Insertion Sort), and graph processing (DFS, Topological Sorting)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May not be suitable for </a:t>
                      </a:r>
                      <a:r>
                        <a:rPr lang="en-US" sz="1500" b="1" dirty="0"/>
                        <a:t>highly complex problems</a:t>
                      </a:r>
                      <a:r>
                        <a:rPr lang="en-US" sz="1500" dirty="0"/>
                        <a:t> like dynamic programming or advanced optimization tasks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196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39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862" t="36519" r="14024" b="31695"/>
          <a:stretch/>
        </p:blipFill>
        <p:spPr>
          <a:xfrm>
            <a:off x="1149531" y="927463"/>
            <a:ext cx="9888583" cy="43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Divide and </a:t>
            </a:r>
            <a:r>
              <a:rPr lang="en-US" sz="4800" b="1" dirty="0" smtClean="0"/>
              <a:t>Conquer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🔹 </a:t>
            </a:r>
            <a:r>
              <a:rPr lang="en-US" b="1" dirty="0"/>
              <a:t>Definition: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Divide and Conquer is a </a:t>
            </a:r>
            <a:r>
              <a:rPr lang="en-US" b="1" dirty="0"/>
              <a:t>problem-solving technique</a:t>
            </a:r>
            <a:r>
              <a:rPr lang="en-US" dirty="0"/>
              <a:t> that breaks a problem into </a:t>
            </a:r>
            <a:r>
              <a:rPr lang="en-US" b="1" dirty="0"/>
              <a:t>smaller </a:t>
            </a:r>
            <a:r>
              <a:rPr lang="en-US" b="1" dirty="0" smtClean="0"/>
              <a:t>sub problems</a:t>
            </a:r>
            <a:r>
              <a:rPr lang="en-US" dirty="0" smtClean="0"/>
              <a:t>, </a:t>
            </a:r>
            <a:r>
              <a:rPr lang="en-US" dirty="0"/>
              <a:t>solves each </a:t>
            </a:r>
            <a:r>
              <a:rPr lang="en-US" dirty="0" smtClean="0"/>
              <a:t>sub problem</a:t>
            </a:r>
            <a:r>
              <a:rPr lang="en-US" dirty="0"/>
              <a:t>, and then combines the results to get the final answer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🔹 Steps in Divide and Conquer: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Divide</a:t>
            </a:r>
            <a:r>
              <a:rPr lang="en-US" dirty="0" smtClean="0"/>
              <a:t> </a:t>
            </a:r>
            <a:r>
              <a:rPr lang="en-US" dirty="0"/>
              <a:t>→ Break the problem into smaller </a:t>
            </a:r>
            <a:r>
              <a:rPr lang="en-US" dirty="0" smtClean="0"/>
              <a:t>sub problems</a:t>
            </a:r>
            <a:r>
              <a:rPr lang="en-US" dirty="0"/>
              <a:t>.</a:t>
            </a:r>
            <a:br>
              <a:rPr lang="en-US" dirty="0"/>
            </a:br>
            <a:r>
              <a:rPr lang="en-US" b="1" dirty="0" smtClean="0"/>
              <a:t>Conquer</a:t>
            </a:r>
            <a:r>
              <a:rPr lang="en-US" dirty="0" smtClean="0"/>
              <a:t> </a:t>
            </a:r>
            <a:r>
              <a:rPr lang="en-US" dirty="0"/>
              <a:t>→ Solve each </a:t>
            </a:r>
            <a:r>
              <a:rPr lang="en-US" dirty="0" smtClean="0"/>
              <a:t>sub problem </a:t>
            </a:r>
            <a:r>
              <a:rPr lang="en-US" dirty="0"/>
              <a:t>recursively.</a:t>
            </a:r>
            <a:br>
              <a:rPr lang="en-US" dirty="0"/>
            </a:br>
            <a:r>
              <a:rPr lang="en-US" b="1" dirty="0" smtClean="0"/>
              <a:t>Combine</a:t>
            </a:r>
            <a:r>
              <a:rPr lang="en-US" dirty="0" smtClean="0"/>
              <a:t> </a:t>
            </a:r>
            <a:r>
              <a:rPr lang="en-US" dirty="0"/>
              <a:t>→ Merge the solutions of the </a:t>
            </a:r>
            <a:r>
              <a:rPr lang="en-US" dirty="0" smtClean="0"/>
              <a:t>sub problems </a:t>
            </a:r>
            <a:r>
              <a:rPr lang="en-US" dirty="0"/>
              <a:t>to get the final result.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Real-Life Example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Imagine </a:t>
            </a:r>
            <a:r>
              <a:rPr lang="en-US" dirty="0"/>
              <a:t>you have </a:t>
            </a:r>
            <a:r>
              <a:rPr lang="en-US" b="1" dirty="0"/>
              <a:t>a large book</a:t>
            </a:r>
            <a:r>
              <a:rPr lang="en-US" dirty="0"/>
              <a:t> with </a:t>
            </a:r>
            <a:r>
              <a:rPr lang="en-US" b="1" dirty="0"/>
              <a:t>1000 pages</a:t>
            </a:r>
            <a:r>
              <a:rPr lang="en-US" dirty="0"/>
              <a:t> that needs sorting. Instead of sorting all pages at once, you: 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b="1" dirty="0"/>
              <a:t>Divide</a:t>
            </a:r>
            <a:r>
              <a:rPr lang="en-US" dirty="0"/>
              <a:t> the book into </a:t>
            </a:r>
            <a:r>
              <a:rPr lang="en-US" b="1" dirty="0"/>
              <a:t>small sections</a:t>
            </a:r>
            <a:r>
              <a:rPr lang="en-US" dirty="0"/>
              <a:t> (e.g., 100 pages each).</a:t>
            </a:r>
          </a:p>
          <a:p>
            <a:pPr lvl="1"/>
            <a:r>
              <a:rPr lang="en-US" b="1" dirty="0"/>
              <a:t>Sort</a:t>
            </a:r>
            <a:r>
              <a:rPr lang="en-US" dirty="0"/>
              <a:t> each section separately.</a:t>
            </a:r>
          </a:p>
          <a:p>
            <a:pPr lvl="1"/>
            <a:r>
              <a:rPr lang="en-US" b="1" dirty="0"/>
              <a:t>Combine</a:t>
            </a:r>
            <a:r>
              <a:rPr lang="en-US" dirty="0"/>
              <a:t> the sections into one sorted book.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877" t="36161" r="22860" b="49553"/>
          <a:stretch/>
        </p:blipFill>
        <p:spPr>
          <a:xfrm>
            <a:off x="838200" y="4339408"/>
            <a:ext cx="10058401" cy="19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9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Use Divide and Conquer</a:t>
            </a:r>
            <a:r>
              <a:rPr lang="en-US" b="1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✅ </a:t>
            </a:r>
            <a:r>
              <a:rPr lang="en-US" b="1" dirty="0"/>
              <a:t>Efficient for large problems</a:t>
            </a:r>
            <a:r>
              <a:rPr lang="en-US" dirty="0"/>
              <a:t> – Works faster than simple iterative methods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Breaks complex problems into simpler ones</a:t>
            </a:r>
            <a:r>
              <a:rPr lang="en-US" dirty="0"/>
              <a:t> – Easier to handle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Reduces time complexity</a:t>
            </a:r>
            <a:r>
              <a:rPr lang="en-US" dirty="0"/>
              <a:t> – Faster than brute force approaches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Used in various algorithms</a:t>
            </a:r>
            <a:r>
              <a:rPr lang="en-US" dirty="0"/>
              <a:t> – Sorting, searching, and mathematical computations.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85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051" y="182102"/>
            <a:ext cx="1160852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and Answer.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magician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magical box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filled with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identical-looking keys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them opens the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 treasure chest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magician follows two different strategies</a:t>
            </a:r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(Divide and Conquer Approach)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magician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keys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two equal halves.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discards the half that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the chest.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repeats the process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recursively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until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key remains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(Reduce and Conquer Approach)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magician starts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one key at a time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testing each key, he reduces the problem by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less key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next step.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continues until he finds the correct key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979" t="50446" r="27276" b="34375"/>
          <a:stretch/>
        </p:blipFill>
        <p:spPr>
          <a:xfrm>
            <a:off x="235130" y="4709989"/>
            <a:ext cx="11077304" cy="19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1617" cy="1325563"/>
          </a:xfrm>
        </p:spPr>
        <p:txBody>
          <a:bodyPr>
            <a:normAutofit/>
          </a:bodyPr>
          <a:lstStyle/>
          <a:p>
            <a:pPr lvl="0"/>
            <a:r>
              <a:rPr lang="en-US" altLang="en-US" b="1" dirty="0">
                <a:latin typeface="Arial" panose="020B0604020202020204" pitchFamily="34" charset="0"/>
              </a:rPr>
              <a:t>Merge Sort </a:t>
            </a:r>
            <a:r>
              <a:rPr lang="en-US" altLang="en-US" sz="3100" b="1" dirty="0">
                <a:latin typeface="Arial" panose="020B0604020202020204" pitchFamily="34" charset="0"/>
              </a:rPr>
              <a:t>(Divide and Conquer Sorting Algorithm</a:t>
            </a:r>
            <a:r>
              <a:rPr lang="en-US" altLang="en-US" sz="3100" b="1" dirty="0" smtClean="0">
                <a:latin typeface="Arial" panose="020B0604020202020204" pitchFamily="34" charset="0"/>
              </a:rPr>
              <a:t>)</a:t>
            </a:r>
            <a:r>
              <a:rPr lang="en-US" altLang="en-US" b="1" dirty="0" smtClean="0"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199" y="1894690"/>
            <a:ext cx="10448109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 Sort is a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 sorting algorithm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uses Divide and Conquer to sort elements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🔹 How It Works?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Split the list into two equal halves.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Conquer: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Recursively sort each half.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Merge the sorted halves into a single sorted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Sorting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[7, 2, 5, 1, 9]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73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877" t="26161" r="43240" b="24911"/>
          <a:stretch/>
        </p:blipFill>
        <p:spPr>
          <a:xfrm>
            <a:off x="169817" y="195942"/>
            <a:ext cx="6361612" cy="6387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978" t="23303" r="41432" b="51875"/>
          <a:stretch/>
        </p:blipFill>
        <p:spPr>
          <a:xfrm>
            <a:off x="7262947" y="2821577"/>
            <a:ext cx="4519749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038" t="20624" r="53179" b="40447"/>
          <a:stretch/>
        </p:blipFill>
        <p:spPr>
          <a:xfrm>
            <a:off x="1110342" y="979714"/>
            <a:ext cx="4088675" cy="43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9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33" y="217208"/>
            <a:ext cx="10826931" cy="992801"/>
          </a:xfrm>
        </p:spPr>
        <p:txBody>
          <a:bodyPr>
            <a:normAutofit/>
          </a:bodyPr>
          <a:lstStyle/>
          <a:p>
            <a:pPr lvl="0"/>
            <a:r>
              <a:rPr lang="en-US" altLang="en-US" b="1" dirty="0" smtClean="0">
                <a:latin typeface="Arial" panose="020B0604020202020204" pitchFamily="34" charset="0"/>
              </a:rPr>
              <a:t>Quick </a:t>
            </a:r>
            <a:r>
              <a:rPr lang="en-US" altLang="en-US" b="1" dirty="0">
                <a:latin typeface="Arial" panose="020B0604020202020204" pitchFamily="34" charset="0"/>
              </a:rPr>
              <a:t>Sort </a:t>
            </a:r>
            <a:r>
              <a:rPr lang="en-US" altLang="en-US" sz="3100" b="1" dirty="0">
                <a:latin typeface="Arial" panose="020B0604020202020204" pitchFamily="34" charset="0"/>
              </a:rPr>
              <a:t>(Divide and Conquer Sorting Algorithm</a:t>
            </a:r>
            <a:r>
              <a:rPr lang="en-US" altLang="en-US" sz="3100" b="1" dirty="0" smtClean="0"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197" y="1411715"/>
            <a:ext cx="10591801" cy="52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</a:t>
            </a: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Sort is another </a:t>
            </a: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sorting algorithm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uses a </a:t>
            </a: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pivot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divide and sort an array.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🔹 How It Works?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a Pivot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Pick any element as the pivot.</a:t>
            </a:r>
            <a:b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Array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Rearrange so that: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than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pivot are on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greater than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pivot are on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Recursively Apply 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QuickSort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Repeat the process for the left and right partitions.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🔹 Example: Sorting [8, 3, 7, 6, 1, 5]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56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014" t="24448" r="36184" b="25368"/>
          <a:stretch/>
        </p:blipFill>
        <p:spPr>
          <a:xfrm>
            <a:off x="2070847" y="376516"/>
            <a:ext cx="8135472" cy="60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1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>
            <a:normAutofit/>
          </a:bodyPr>
          <a:lstStyle/>
          <a:p>
            <a:pPr lvl="0"/>
            <a:r>
              <a:rPr lang="en-US" altLang="en-US" b="1" dirty="0">
                <a:latin typeface="Arial" panose="020B0604020202020204" pitchFamily="34" charset="0"/>
              </a:rPr>
              <a:t>Matrix Multiplication </a:t>
            </a:r>
            <a:r>
              <a:rPr lang="en-US" altLang="en-US" sz="2800" b="1" dirty="0">
                <a:latin typeface="Arial" panose="020B0604020202020204" pitchFamily="34" charset="0"/>
              </a:rPr>
              <a:t>Using Divide and </a:t>
            </a:r>
            <a:r>
              <a:rPr lang="en-US" altLang="en-US" sz="2800" b="1" dirty="0" smtClean="0">
                <a:latin typeface="Arial" panose="020B0604020202020204" pitchFamily="34" charset="0"/>
              </a:rPr>
              <a:t>Conquer</a:t>
            </a:r>
            <a:endParaRPr lang="en-US" sz="36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17176" y="1937396"/>
            <a:ext cx="1065903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🔹 Explanation: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Instead of multiplying matrices traditionally (</a:t>
            </a: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O(n³) complexity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Divide and Conquer </a:t>
            </a: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splits the matrices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into smaller submatrices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faster computation.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🔹 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Divide: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Split n × n matrix into 4 equal n/2 × n/2 matrices.</a:t>
            </a:r>
            <a:b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Conquer: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Compute smaller matrix multiplications recursively.</a:t>
            </a:r>
            <a:b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Combine: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mathematical formulas to merge results.</a:t>
            </a:r>
          </a:p>
        </p:txBody>
      </p:sp>
    </p:spTree>
    <p:extLst>
      <p:ext uri="{BB962C8B-B14F-4D97-AF65-F5344CB8AC3E}">
        <p14:creationId xmlns:p14="http://schemas.microsoft.com/office/powerpoint/2010/main" val="3186141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703" t="21875" r="30398" b="55331"/>
          <a:stretch/>
        </p:blipFill>
        <p:spPr>
          <a:xfrm>
            <a:off x="2111188" y="1156447"/>
            <a:ext cx="7772400" cy="39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737" y="480035"/>
            <a:ext cx="1164771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Exhaustive Search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method that tries all possible solutions to find the best one.</a:t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🚨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Concept: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is very slow because it checks every option without shortcuts.</a:t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Finding all ways to arrange books on a shelf and choosing the best arrangement.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Travelling Salesman Problem (TSP)</a:t>
            </a: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problem where a salesperson must visit multiple cities and return to the starting point using the shortest possible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route.</a:t>
            </a: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Checking every possible route takes too much time as the number of cities increases.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delivery driver finding the shortest route to deliver packages to many locations and return home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5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068" y="119300"/>
            <a:ext cx="1112955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Tricky Travelling Salesman Problem (TSP) - Class Activity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💡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person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named Alex works for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QuickExpress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Delivery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Alex must deliver packages to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different cities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1️⃣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A (10 km from the start)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2️⃣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B (15 km from City A, 20 km from the start)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3️⃣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C (30 km from City B, 25 km from City A)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4️⃣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D (5 km from City B, 10 km from City C, 40 km from the start)</a:t>
            </a: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5️⃣ </a:t>
            </a:r>
            <a:r>
              <a:rPr 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E (20 km from City A, 25 km from City C, 35 km from City D, 50 km from the start)</a:t>
            </a:r>
            <a:endParaRPr lang="en-US" sz="2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 must start and end at the warehouse while visiting each city exactly once.</a:t>
            </a:r>
            <a:endParaRPr lang="en-US" sz="2400" b="1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6495" y="3878891"/>
            <a:ext cx="110206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Challenge for Students: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shortest route for Alex to take.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distance traveled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that route.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Suggest a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strategy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(e.g., using a map or software) to optimize the route.</a:t>
            </a:r>
          </a:p>
          <a:p>
            <a:pPr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 between two cities is closed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how would you adjust the route?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most efficient way to minimize Alex’s total travel distance! 🚛💨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me know if you want modifications! 😊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0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388" y="720358"/>
            <a:ext cx="99800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Knapsack Problem</a:t>
            </a: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problem where you have a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bag (knapsack)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a weight limit, and you must pick items with the highest total value without exceeding the weight limit.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Concept: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Choosing the best combination of items requires checking many possibilities.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Packing a suitcase with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space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choosing the most important clothes and items while avoiding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overpacking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5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4617" y="302346"/>
            <a:ext cx="11517085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Tricky Knapsack Problem – Class Activity Puzzle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💡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are a treasure hunter exploring the ancient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Vault of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Azkar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 🏆 Inside the vault, you discover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magical bag (knapsack)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carry a maximum weight of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 kg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vault contains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six valuable treasures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but you can only take what fits in the bag. Each item has a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gold coins.</a:t>
            </a:r>
          </a:p>
          <a:p>
            <a:r>
              <a:rPr lang="en-US" dirty="0" smtClean="0"/>
              <a:t>🔹 </a:t>
            </a:r>
            <a:r>
              <a:rPr lang="en-US" b="1" dirty="0" smtClean="0"/>
              <a:t>List of Treasures: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063" t="28838" r="13422" b="40447"/>
          <a:stretch/>
        </p:blipFill>
        <p:spPr>
          <a:xfrm>
            <a:off x="744583" y="2210560"/>
            <a:ext cx="10998926" cy="23091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5245" y="4661321"/>
            <a:ext cx="107725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Challenge for Students:</a:t>
            </a:r>
          </a:p>
          <a:p>
            <a:endParaRPr lang="en-US" b="1" dirty="0" smtClean="0"/>
          </a:p>
          <a:p>
            <a:r>
              <a:rPr lang="en-US" b="1" dirty="0" smtClean="0"/>
              <a:t>Pick the best combination</a:t>
            </a:r>
            <a:r>
              <a:rPr lang="en-US" dirty="0" smtClean="0"/>
              <a:t> of treasures that maximizes the total value </a:t>
            </a:r>
            <a:r>
              <a:rPr lang="en-US" b="1" dirty="0" smtClean="0"/>
              <a:t>without exceeding 15 kg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</a:t>
            </a:r>
            <a:r>
              <a:rPr lang="en-US" b="1" dirty="0" smtClean="0"/>
              <a:t>alculate the total weight and value</a:t>
            </a:r>
            <a:r>
              <a:rPr lang="en-US" dirty="0" smtClean="0"/>
              <a:t> of your selected items.</a:t>
            </a:r>
            <a:br>
              <a:rPr lang="en-US" dirty="0" smtClean="0"/>
            </a:br>
            <a:r>
              <a:rPr lang="en-US" dirty="0" smtClean="0"/>
              <a:t>if a </a:t>
            </a:r>
            <a:r>
              <a:rPr lang="en-US" b="1" dirty="0" smtClean="0"/>
              <a:t>mystical force increases the bag's limit to 18 kg</a:t>
            </a:r>
            <a:r>
              <a:rPr lang="en-US" dirty="0" smtClean="0"/>
              <a:t>, how would your selection change?</a:t>
            </a:r>
            <a:br>
              <a:rPr lang="en-US" dirty="0" smtClean="0"/>
            </a:br>
            <a:r>
              <a:rPr lang="en-US" dirty="0" smtClean="0"/>
              <a:t>if the </a:t>
            </a:r>
            <a:r>
              <a:rPr lang="en-US" b="1" dirty="0" smtClean="0"/>
              <a:t>Rare Gemstone's value doubles</a:t>
            </a:r>
            <a:r>
              <a:rPr lang="en-US" dirty="0" smtClean="0"/>
              <a:t>, does it affect your decision?</a:t>
            </a:r>
            <a:br>
              <a:rPr lang="en-US" dirty="0" smtClean="0"/>
            </a:br>
            <a:r>
              <a:rPr lang="en-US" dirty="0" smtClean="0"/>
              <a:t>🎯 </a:t>
            </a:r>
            <a:r>
              <a:rPr lang="en-US" b="1" dirty="0" smtClean="0"/>
              <a:t>Goal:</a:t>
            </a:r>
            <a:r>
              <a:rPr lang="en-US" dirty="0" smtClean="0"/>
              <a:t> </a:t>
            </a:r>
            <a:r>
              <a:rPr lang="en-US" b="1" dirty="0" smtClean="0"/>
              <a:t>Choose wisely and maximize your treasure!</a:t>
            </a:r>
            <a:r>
              <a:rPr lang="en-US" dirty="0" smtClean="0"/>
              <a:t> 🏆✨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9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002" t="12411" r="34505" b="51339"/>
          <a:stretch/>
        </p:blipFill>
        <p:spPr>
          <a:xfrm>
            <a:off x="627018" y="1227909"/>
            <a:ext cx="5421086" cy="4781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805" t="18482" r="35510" b="44911"/>
          <a:stretch/>
        </p:blipFill>
        <p:spPr>
          <a:xfrm>
            <a:off x="6283235" y="979714"/>
            <a:ext cx="5695406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6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873" t="27411" r="38221" b="41696"/>
          <a:stretch/>
        </p:blipFill>
        <p:spPr>
          <a:xfrm>
            <a:off x="6146073" y="3513908"/>
            <a:ext cx="5532120" cy="3082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090" t="35625" r="35309" b="23482"/>
          <a:stretch/>
        </p:blipFill>
        <p:spPr>
          <a:xfrm>
            <a:off x="261257" y="209005"/>
            <a:ext cx="5368833" cy="6204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854" t="31340" r="44143" b="42946"/>
          <a:stretch/>
        </p:blipFill>
        <p:spPr>
          <a:xfrm>
            <a:off x="6100354" y="470261"/>
            <a:ext cx="5577839" cy="286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9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1378</Words>
  <Application>Microsoft Office PowerPoint</Application>
  <PresentationFormat>Widescreen</PresentationFormat>
  <Paragraphs>231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Tahoma</vt:lpstr>
      <vt:lpstr>Times New Roman</vt:lpstr>
      <vt:lpstr>Office Theme</vt:lpstr>
      <vt:lpstr>Design and Analysis of Algorithms</vt:lpstr>
      <vt:lpstr>Brute Force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Types of Decrease and Conquer Algorithms  </vt:lpstr>
      <vt:lpstr>Key Reasons to Use Decrease and Conquer Algorithms </vt:lpstr>
      <vt:lpstr>Con..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and Conquer</vt:lpstr>
      <vt:lpstr>Real-Life Example:</vt:lpstr>
      <vt:lpstr>Why Use Divide and Conquer?</vt:lpstr>
      <vt:lpstr>PowerPoint Presentation</vt:lpstr>
      <vt:lpstr>Merge Sort (Divide and Conquer Sorting Algorithm) </vt:lpstr>
      <vt:lpstr>PowerPoint Presentation</vt:lpstr>
      <vt:lpstr>Quick Sort (Divide and Conquer Sorting Algorithm)</vt:lpstr>
      <vt:lpstr>PowerPoint Presentation</vt:lpstr>
      <vt:lpstr>Matrix Multiplication Using Divide and Conquer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Algorithms</dc:title>
  <dc:creator>PC</dc:creator>
  <cp:lastModifiedBy>PC</cp:lastModifiedBy>
  <cp:revision>21</cp:revision>
  <dcterms:created xsi:type="dcterms:W3CDTF">2025-03-04T04:06:33Z</dcterms:created>
  <dcterms:modified xsi:type="dcterms:W3CDTF">2025-03-11T05:17:43Z</dcterms:modified>
</cp:coreProperties>
</file>